
<file path=[Content_Types].xml><?xml version="1.0" encoding="utf-8"?>
<Types xmlns="http://schemas.openxmlformats.org/package/2006/content-types">
  <Default Extension="fntdata" ContentType="application/x-fontdata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59" r:id="rId1"/>
  </p:sldMasterIdLst>
  <p:notesMasterIdLst>
    <p:notesMasterId r:id="rId15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</p:sldIdLst>
  <p:sldSz cx="9144000" cy="5143500" type="screen16x9"/>
  <p:notesSz cx="6858000" cy="9144000"/>
  <p:embeddedFontLst>
    <p:embeddedFont>
      <p:font typeface="Lato" panose="020F0502020204030203" pitchFamily="34" charset="0"/>
      <p:regular r:id="rId16"/>
      <p:bold r:id="rId17"/>
      <p:italic r:id="rId18"/>
      <p:boldItalic r:id="rId19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9" d="100"/>
          <a:sy n="109" d="100"/>
        </p:scale>
        <p:origin x="207" y="48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font" Target="fonts/font2.fntdata"/><Relationship Id="rId2" Type="http://schemas.openxmlformats.org/officeDocument/2006/relationships/slide" Target="slides/slide1.xml"/><Relationship Id="rId16" Type="http://schemas.openxmlformats.org/officeDocument/2006/relationships/font" Target="fonts/font1.fntdata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font" Target="fonts/font4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gc6fa3c898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188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2" name="Google Shape;52;gc6fa3c898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3" name="Google Shape;113;g2f8bb071ffc_0_9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4" name="Google Shape;114;g2f8bb071ffc_0_9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" name="Google Shape;121;g2f8bb071ffc_0_71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2" name="Google Shape;122;g2f8bb071ffc_0_71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8" name="Google Shape;128;gc6fa3c898_0_7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188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9" name="Google Shape;129;gc6fa3c898_0_7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5" name="Google Shape;135;g3048364fb3e_0_6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6" name="Google Shape;136;g3048364fb3e_0_63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Google Shape;58;gc6fa3c898_0_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188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59" name="Google Shape;59;gc6fa3c898_0_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" name="Google Shape;65;gc6fa3c898_0_1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188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66" name="Google Shape;66;gc6fa3c898_0_1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" name="Google Shape;72;gc6fa3c898_0_16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188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73" name="Google Shape;73;gc6fa3c898_0_16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" name="Google Shape;79;gc6fa3c898_0_22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188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0" name="Google Shape;80;gc6fa3c898_0_22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" name="Google Shape;86;g2f8bb071ffc_0_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7" name="Google Shape;87;g2f8bb071ffc_0_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g2f8bb071ffc_0_2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5" name="Google Shape;95;g2f8bb071ffc_0_2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gc6fa3c898_0_28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188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0" name="Google Shape;100;gc6fa3c898_0_28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10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6" name="Google Shape;106;gc6fa3c898_0_65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188" y="685800"/>
            <a:ext cx="60963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7" name="Google Shape;107;gc6fa3c898_0_65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slid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>
            <a:spLocks noGrp="1"/>
          </p:cNvSpPr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subTitle" idx="1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>
            <a:endParaRPr/>
          </a:p>
        </p:txBody>
      </p:sp>
      <p:sp>
        <p:nvSpPr>
          <p:cNvPr id="12" name="Google Shape;12;p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ig number">
  <p:cSld name="BIG_NUMBER">
    <p:spTree>
      <p:nvGrpSpPr>
        <p:cNvPr id="1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>
            <a:spLocks noGrp="1"/>
          </p:cNvSpPr>
          <p:nvPr>
            <p:ph type="title" hasCustomPrompt="1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47" name="Google Shape;47;p1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header" type="secHead">
  <p:cSld name="SECTION_HEADER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>
            <a:spLocks noGrp="1"/>
          </p:cNvSpPr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>
            <a:endParaRPr/>
          </a:p>
        </p:txBody>
      </p:sp>
      <p:sp>
        <p:nvSpPr>
          <p:cNvPr id="15" name="Google Shape;15;p3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body" type="tx">
  <p:cSld name="TITLE_AND_BODY">
    <p:spTree>
      <p:nvGrpSpPr>
        <p:cNvPr id="1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18" name="Google Shape;18;p4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>
            <a:endParaRPr/>
          </a:p>
        </p:txBody>
      </p:sp>
      <p:sp>
        <p:nvSpPr>
          <p:cNvPr id="19" name="Google Shape;19;p4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and two columns" type="twoColTx">
  <p:cSld name="TITLE_AND_TWO_COLUMNS">
    <p:spTree>
      <p:nvGrpSpPr>
        <p:cNvPr id="1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2" name="Google Shape;22;p5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3" name="Google Shape;23;p5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24" name="Google Shape;24;p5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only" type="titleOnly">
  <p:cSld name="TITLE_ONLY">
    <p:spTree>
      <p:nvGrpSpPr>
        <p:cNvPr id="1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>
            <a:endParaRPr/>
          </a:p>
        </p:txBody>
      </p:sp>
      <p:sp>
        <p:nvSpPr>
          <p:cNvPr id="27" name="Google Shape;27;p6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One column text">
  <p:cSld name="ONE_COLUMN_TEXT">
    <p:spTree>
      <p:nvGrpSpPr>
        <p:cNvPr id="1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>
            <a:spLocks noGrp="1"/>
          </p:cNvSpPr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>
            <a:endParaRPr/>
          </a:p>
        </p:txBody>
      </p:sp>
      <p:sp>
        <p:nvSpPr>
          <p:cNvPr id="30" name="Google Shape;30;p7"/>
          <p:cNvSpPr txBox="1">
            <a:spLocks noGrp="1"/>
          </p:cNvSpPr>
          <p:nvPr>
            <p:ph type="body" idx="1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marL="914400" lvl="1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marL="1371600" lvl="2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marL="1828800" lvl="3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marL="2286000" lvl="4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marL="2743200" lvl="5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marL="3200400" lvl="6" indent="-304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marL="3657600" lvl="7" indent="-3048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marL="4114800" lvl="8" indent="-30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>
            <a:endParaRPr/>
          </a:p>
        </p:txBody>
      </p:sp>
      <p:sp>
        <p:nvSpPr>
          <p:cNvPr id="31" name="Google Shape;31;p7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 point">
  <p:cSld name="MAIN_POINT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>
            <a:spLocks noGrp="1"/>
          </p:cNvSpPr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>
            <a:endParaRPr/>
          </a:p>
        </p:txBody>
      </p:sp>
      <p:sp>
        <p:nvSpPr>
          <p:cNvPr id="34" name="Google Shape;34;p8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ection title and description">
  <p:cSld name="SECTION_TITLE_AND_DESCRIPTION">
    <p:spTree>
      <p:nvGrpSpPr>
        <p:cNvPr id="1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25"/>
            <a:ext cx="4572000" cy="5143500"/>
          </a:xfrm>
          <a:prstGeom prst="rect">
            <a:avLst/>
          </a:prstGeom>
          <a:solidFill>
            <a:schemeClr val="dk2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7" name="Google Shape;37;p9"/>
          <p:cNvSpPr txBox="1">
            <a:spLocks noGrp="1"/>
          </p:cNvSpPr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>
            <a:endParaRPr/>
          </a:p>
        </p:txBody>
      </p:sp>
      <p:sp>
        <p:nvSpPr>
          <p:cNvPr id="38" name="Google Shape;38;p9"/>
          <p:cNvSpPr txBox="1">
            <a:spLocks noGrp="1"/>
          </p:cNvSpPr>
          <p:nvPr>
            <p:ph type="subTitle" idx="1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>
            <a:endParaRPr/>
          </a:p>
        </p:txBody>
      </p:sp>
      <p:sp>
        <p:nvSpPr>
          <p:cNvPr id="39" name="Google Shape;39;p9"/>
          <p:cNvSpPr txBox="1">
            <a:spLocks noGrp="1"/>
          </p:cNvSpPr>
          <p:nvPr>
            <p:ph type="body" idx="2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3429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  <a:defRPr>
                <a:solidFill>
                  <a:schemeClr val="dk1"/>
                </a:solidFill>
              </a:defRPr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●"/>
              <a:defRPr>
                <a:solidFill>
                  <a:schemeClr val="dk1"/>
                </a:solidFill>
              </a:defRPr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○"/>
              <a:defRPr>
                <a:solidFill>
                  <a:schemeClr val="dk1"/>
                </a:solidFill>
              </a:defRPr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400"/>
              <a:buChar char="■"/>
              <a:defRPr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40" name="Google Shape;40;p9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Caption">
  <p:cSld name="CAPTION_ONLY">
    <p:spTree>
      <p:nvGrpSpPr>
        <p:cNvPr id="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>
            <a:spLocks noGrp="1"/>
          </p:cNvSpPr>
          <p:nvPr>
            <p:ph type="body" idx="1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marL="457200" lvl="0" indent="-2286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>
            <a:endParaRPr/>
          </a:p>
        </p:txBody>
      </p:sp>
      <p:sp>
        <p:nvSpPr>
          <p:cNvPr id="43" name="Google Shape;43;p10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dark-2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rmAutofit/>
          </a:bodyPr>
          <a:lstStyle>
            <a:lvl1pPr marL="457200" lvl="0" indent="-3429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800"/>
              <a:buChar char="●"/>
              <a:defRPr sz="1800">
                <a:solidFill>
                  <a:schemeClr val="lt2"/>
                </a:solidFill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  <a:defRPr>
                <a:solidFill>
                  <a:schemeClr val="lt2"/>
                </a:solidFill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●"/>
              <a:defRPr>
                <a:solidFill>
                  <a:schemeClr val="lt2"/>
                </a:solidFill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○"/>
              <a:defRPr>
                <a:solidFill>
                  <a:schemeClr val="lt2"/>
                </a:solidFill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400"/>
              <a:buChar char="■"/>
              <a:defRPr>
                <a:solidFill>
                  <a:schemeClr val="lt2"/>
                </a:solidFill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rmAutofit/>
          </a:bodyPr>
          <a:lstStyle>
            <a:lvl1pPr lvl="0" algn="r">
              <a:buNone/>
              <a:defRPr sz="1000">
                <a:solidFill>
                  <a:schemeClr val="lt2"/>
                </a:solidFill>
              </a:defRPr>
            </a:lvl1pPr>
            <a:lvl2pPr lvl="1" algn="r">
              <a:buNone/>
              <a:defRPr sz="1000">
                <a:solidFill>
                  <a:schemeClr val="lt2"/>
                </a:solidFill>
              </a:defRPr>
            </a:lvl2pPr>
            <a:lvl3pPr lvl="2" algn="r">
              <a:buNone/>
              <a:defRPr sz="1000">
                <a:solidFill>
                  <a:schemeClr val="lt2"/>
                </a:solidFill>
              </a:defRPr>
            </a:lvl3pPr>
            <a:lvl4pPr lvl="3" algn="r">
              <a:buNone/>
              <a:defRPr sz="1000">
                <a:solidFill>
                  <a:schemeClr val="lt2"/>
                </a:solidFill>
              </a:defRPr>
            </a:lvl4pPr>
            <a:lvl5pPr lvl="4" algn="r">
              <a:buNone/>
              <a:defRPr sz="1000">
                <a:solidFill>
                  <a:schemeClr val="lt2"/>
                </a:solidFill>
              </a:defRPr>
            </a:lvl5pPr>
            <a:lvl6pPr lvl="5" algn="r">
              <a:buNone/>
              <a:defRPr sz="1000">
                <a:solidFill>
                  <a:schemeClr val="lt2"/>
                </a:solidFill>
              </a:defRPr>
            </a:lvl6pPr>
            <a:lvl7pPr lvl="6" algn="r">
              <a:buNone/>
              <a:defRPr sz="1000">
                <a:solidFill>
                  <a:schemeClr val="lt2"/>
                </a:solidFill>
              </a:defRPr>
            </a:lvl7pPr>
            <a:lvl8pPr lvl="7" algn="r">
              <a:buNone/>
              <a:defRPr sz="1000">
                <a:solidFill>
                  <a:schemeClr val="lt2"/>
                </a:solidFill>
              </a:defRPr>
            </a:lvl8pPr>
            <a:lvl9pPr lvl="8" algn="r">
              <a:buNone/>
              <a:defRPr sz="1000">
                <a:solidFill>
                  <a:schemeClr val="lt2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0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8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" name="Google Shape;54;p13"/>
          <p:cNvPicPr preferRelativeResize="0"/>
          <p:nvPr/>
        </p:nvPicPr>
        <p:blipFill rotWithShape="1">
          <a:blip r:embed="rId3">
            <a:alphaModFix amt="35000"/>
          </a:blip>
          <a:srcRect t="583" b="533"/>
          <a:stretch/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  <a:effectLst>
            <a:outerShdw blurRad="57150" dist="19050" dir="5400000" algn="bl" rotWithShape="0">
              <a:srgbClr val="000000">
                <a:alpha val="64000"/>
              </a:srgbClr>
            </a:outerShdw>
          </a:effectLst>
        </p:spPr>
      </p:pic>
      <p:sp>
        <p:nvSpPr>
          <p:cNvPr id="55" name="Google Shape;55;p13"/>
          <p:cNvSpPr txBox="1">
            <a:spLocks noGrp="1"/>
          </p:cNvSpPr>
          <p:nvPr>
            <p:ph type="ctrTitle"/>
          </p:nvPr>
        </p:nvSpPr>
        <p:spPr>
          <a:xfrm>
            <a:off x="311700" y="172525"/>
            <a:ext cx="8520600" cy="1567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3580" b="1"/>
              <a:t>Utah’s Livestock Watering System</a:t>
            </a:r>
            <a:endParaRPr sz="3580" b="1"/>
          </a:p>
        </p:txBody>
      </p:sp>
      <p:sp>
        <p:nvSpPr>
          <p:cNvPr id="56" name="Google Shape;56;p13"/>
          <p:cNvSpPr txBox="1">
            <a:spLocks noGrp="1"/>
          </p:cNvSpPr>
          <p:nvPr>
            <p:ph type="subTitle" idx="1"/>
          </p:nvPr>
        </p:nvSpPr>
        <p:spPr>
          <a:xfrm>
            <a:off x="279275" y="3586525"/>
            <a:ext cx="8520600" cy="792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85000" lnSpcReduction="2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Enhancing Grazing Efficiency and Environmental Health</a:t>
            </a:r>
            <a:endParaRPr>
              <a:solidFill>
                <a:schemeClr val="dk1"/>
              </a:solidFill>
            </a:endParaRPr>
          </a:p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>
                <a:solidFill>
                  <a:schemeClr val="dk1"/>
                </a:solidFill>
              </a:rPr>
              <a:t>Parker Wayment-Utah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Google Shape;116;p22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Virtual Fencing</a:t>
            </a:r>
            <a:endParaRPr/>
          </a:p>
        </p:txBody>
      </p:sp>
      <p:sp>
        <p:nvSpPr>
          <p:cNvPr id="117" name="Google Shape;117;p22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lnSpcReduction="20000"/>
          </a:bodyPr>
          <a:lstStyle/>
          <a:p>
            <a:pPr marL="0" lvl="0" indent="0" algn="l" rtl="0"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300" b="1">
                <a:solidFill>
                  <a:schemeClr val="dk1"/>
                </a:solidFill>
              </a:rPr>
              <a:t>1. Overview of Virtual Fencing</a:t>
            </a:r>
            <a:endParaRPr sz="1300" b="1">
              <a:solidFill>
                <a:schemeClr val="dk1"/>
              </a:solidFill>
            </a:endParaRPr>
          </a:p>
          <a:p>
            <a:pPr marL="457200" lvl="0" indent="-29845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 sz="1100">
                <a:solidFill>
                  <a:schemeClr val="dk1"/>
                </a:solidFill>
              </a:rPr>
              <a:t>Technology that uses GPS and audio cues to manage cattle movement</a:t>
            </a:r>
            <a:endParaRPr sz="1100">
              <a:solidFill>
                <a:schemeClr val="dk1"/>
              </a:solidFill>
            </a:endParaRPr>
          </a:p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 sz="1100">
                <a:solidFill>
                  <a:schemeClr val="dk1"/>
                </a:solidFill>
              </a:rPr>
              <a:t>Creates virtual boundaries without physical barriers</a:t>
            </a:r>
            <a:endParaRPr sz="11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300" b="1">
                <a:solidFill>
                  <a:schemeClr val="dk1"/>
                </a:solidFill>
              </a:rPr>
              <a:t>2. Benefits for Grazing Management</a:t>
            </a:r>
            <a:endParaRPr sz="1300" b="1">
              <a:solidFill>
                <a:schemeClr val="dk1"/>
              </a:solidFill>
            </a:endParaRPr>
          </a:p>
          <a:p>
            <a:pPr marL="457200" lvl="0" indent="-29845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 sz="1100">
                <a:solidFill>
                  <a:schemeClr val="dk1"/>
                </a:solidFill>
              </a:rPr>
              <a:t>Allows precise control of grazing patterns</a:t>
            </a:r>
            <a:endParaRPr sz="1100">
              <a:solidFill>
                <a:schemeClr val="dk1"/>
              </a:solidFill>
            </a:endParaRPr>
          </a:p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 sz="1100">
                <a:solidFill>
                  <a:schemeClr val="dk1"/>
                </a:solidFill>
              </a:rPr>
              <a:t>Reduces pressure on riparian areas by guiding cattle away from sensitive zones</a:t>
            </a:r>
            <a:endParaRPr sz="11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300" b="1">
                <a:solidFill>
                  <a:schemeClr val="dk1"/>
                </a:solidFill>
              </a:rPr>
              <a:t>3. Support for Riparian Restoration</a:t>
            </a:r>
            <a:endParaRPr sz="1300" b="1">
              <a:solidFill>
                <a:schemeClr val="dk1"/>
              </a:solidFill>
            </a:endParaRPr>
          </a:p>
          <a:p>
            <a:pPr marL="457200" lvl="0" indent="-29845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 sz="1100">
                <a:solidFill>
                  <a:schemeClr val="dk1"/>
                </a:solidFill>
              </a:rPr>
              <a:t>Encourages recovery of native vegetation</a:t>
            </a:r>
            <a:endParaRPr sz="1100">
              <a:solidFill>
                <a:schemeClr val="dk1"/>
              </a:solidFill>
            </a:endParaRPr>
          </a:p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 sz="1100">
                <a:solidFill>
                  <a:schemeClr val="dk1"/>
                </a:solidFill>
              </a:rPr>
              <a:t>Enhances ecosystem health by preventing overgrazing</a:t>
            </a:r>
            <a:endParaRPr sz="11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endParaRPr/>
          </a:p>
        </p:txBody>
      </p:sp>
      <p:sp>
        <p:nvSpPr>
          <p:cNvPr id="118" name="Google Shape;118;p22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/>
          </a:p>
        </p:txBody>
      </p:sp>
      <p:pic>
        <p:nvPicPr>
          <p:cNvPr id="119" name="Google Shape;119;p22" title="IMG_0291.HEIC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355375" y="0"/>
            <a:ext cx="4788623" cy="51435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4" name="Google Shape;124;p23"/>
          <p:cNvSpPr txBox="1">
            <a:spLocks noGrp="1"/>
          </p:cNvSpPr>
          <p:nvPr>
            <p:ph type="title"/>
          </p:nvPr>
        </p:nvSpPr>
        <p:spPr>
          <a:xfrm>
            <a:off x="237425" y="922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Next Steps</a:t>
            </a:r>
            <a:endParaRPr/>
          </a:p>
        </p:txBody>
      </p:sp>
      <p:sp>
        <p:nvSpPr>
          <p:cNvPr id="125" name="Google Shape;125;p23"/>
          <p:cNvSpPr txBox="1">
            <a:spLocks noGrp="1"/>
          </p:cNvSpPr>
          <p:nvPr>
            <p:ph type="body" idx="1"/>
          </p:nvPr>
        </p:nvSpPr>
        <p:spPr>
          <a:xfrm>
            <a:off x="79575" y="664925"/>
            <a:ext cx="47493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95000"/>
              </a:lnSpc>
              <a:spcBef>
                <a:spcPts val="1400"/>
              </a:spcBef>
              <a:spcAft>
                <a:spcPts val="0"/>
              </a:spcAft>
              <a:buSzPts val="935"/>
              <a:buNone/>
            </a:pPr>
            <a:r>
              <a:rPr lang="en" sz="1405" b="1">
                <a:solidFill>
                  <a:schemeClr val="dk1"/>
                </a:solidFill>
              </a:rPr>
              <a:t>1. Assessment and Planning</a:t>
            </a:r>
            <a:endParaRPr sz="1405" b="1">
              <a:solidFill>
                <a:schemeClr val="dk1"/>
              </a:solidFill>
            </a:endParaRPr>
          </a:p>
          <a:p>
            <a:pPr marL="457200" lvl="0" indent="-307022" algn="l" rtl="0">
              <a:lnSpc>
                <a:spcPct val="9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235"/>
              <a:buChar char="●"/>
            </a:pPr>
            <a:r>
              <a:rPr lang="en" sz="1235">
                <a:solidFill>
                  <a:schemeClr val="dk1"/>
                </a:solidFill>
              </a:rPr>
              <a:t>Evaluate current watering systems and grazing practices</a:t>
            </a:r>
            <a:endParaRPr sz="1235">
              <a:solidFill>
                <a:schemeClr val="dk1"/>
              </a:solidFill>
            </a:endParaRPr>
          </a:p>
          <a:p>
            <a:pPr marL="457200" lvl="0" indent="-307022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35"/>
              <a:buChar char="●"/>
            </a:pPr>
            <a:r>
              <a:rPr lang="en" sz="1235">
                <a:solidFill>
                  <a:schemeClr val="dk1"/>
                </a:solidFill>
              </a:rPr>
              <a:t>Identify areas for improvement and potential installations</a:t>
            </a:r>
            <a:endParaRPr sz="1235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95000"/>
              </a:lnSpc>
              <a:spcBef>
                <a:spcPts val="1400"/>
              </a:spcBef>
              <a:spcAft>
                <a:spcPts val="0"/>
              </a:spcAft>
              <a:buSzPts val="935"/>
              <a:buNone/>
            </a:pPr>
            <a:r>
              <a:rPr lang="en" sz="1405" b="1">
                <a:solidFill>
                  <a:schemeClr val="dk1"/>
                </a:solidFill>
              </a:rPr>
              <a:t>2. Community Engagement</a:t>
            </a:r>
            <a:endParaRPr sz="1405" b="1">
              <a:solidFill>
                <a:schemeClr val="dk1"/>
              </a:solidFill>
            </a:endParaRPr>
          </a:p>
          <a:p>
            <a:pPr marL="457200" lvl="0" indent="-307022" algn="l" rtl="0">
              <a:lnSpc>
                <a:spcPct val="9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235"/>
              <a:buChar char="●"/>
            </a:pPr>
            <a:r>
              <a:rPr lang="en" sz="1235">
                <a:solidFill>
                  <a:schemeClr val="dk1"/>
                </a:solidFill>
              </a:rPr>
              <a:t>Host workshops and informational sessions for local ranchers</a:t>
            </a:r>
            <a:endParaRPr sz="1235">
              <a:solidFill>
                <a:schemeClr val="dk1"/>
              </a:solidFill>
            </a:endParaRPr>
          </a:p>
          <a:p>
            <a:pPr marL="457200" lvl="0" indent="-307022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35"/>
              <a:buChar char="●"/>
            </a:pPr>
            <a:r>
              <a:rPr lang="en" sz="1235">
                <a:solidFill>
                  <a:schemeClr val="dk1"/>
                </a:solidFill>
              </a:rPr>
              <a:t>Share successful case studies and best practices</a:t>
            </a:r>
            <a:endParaRPr sz="1235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95000"/>
              </a:lnSpc>
              <a:spcBef>
                <a:spcPts val="1400"/>
              </a:spcBef>
              <a:spcAft>
                <a:spcPts val="0"/>
              </a:spcAft>
              <a:buSzPts val="935"/>
              <a:buNone/>
            </a:pPr>
            <a:r>
              <a:rPr lang="en" sz="1405" b="1">
                <a:solidFill>
                  <a:schemeClr val="dk1"/>
                </a:solidFill>
              </a:rPr>
              <a:t>3. Implementation</a:t>
            </a:r>
            <a:endParaRPr sz="1405" b="1">
              <a:solidFill>
                <a:schemeClr val="dk1"/>
              </a:solidFill>
            </a:endParaRPr>
          </a:p>
          <a:p>
            <a:pPr marL="457200" lvl="0" indent="-307022" algn="l" rtl="0">
              <a:lnSpc>
                <a:spcPct val="9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235"/>
              <a:buChar char="●"/>
            </a:pPr>
            <a:r>
              <a:rPr lang="en" sz="1235">
                <a:solidFill>
                  <a:schemeClr val="dk1"/>
                </a:solidFill>
              </a:rPr>
              <a:t>Do more projects in different areas for piping, solar troughs, and virtual fencing</a:t>
            </a:r>
            <a:endParaRPr sz="1235">
              <a:solidFill>
                <a:schemeClr val="dk1"/>
              </a:solidFill>
            </a:endParaRPr>
          </a:p>
          <a:p>
            <a:pPr marL="457200" lvl="0" indent="-307022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35"/>
              <a:buChar char="●"/>
            </a:pPr>
            <a:r>
              <a:rPr lang="en" sz="1235">
                <a:solidFill>
                  <a:schemeClr val="dk1"/>
                </a:solidFill>
              </a:rPr>
              <a:t>Monitor outcomes and adjust practices as needed</a:t>
            </a:r>
            <a:endParaRPr sz="1235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95000"/>
              </a:lnSpc>
              <a:spcBef>
                <a:spcPts val="1400"/>
              </a:spcBef>
              <a:spcAft>
                <a:spcPts val="0"/>
              </a:spcAft>
              <a:buSzPts val="935"/>
              <a:buNone/>
            </a:pPr>
            <a:r>
              <a:rPr lang="en" sz="1405" b="1">
                <a:solidFill>
                  <a:schemeClr val="dk1"/>
                </a:solidFill>
              </a:rPr>
              <a:t>4. Funding and Resources</a:t>
            </a:r>
            <a:endParaRPr sz="1405" b="1">
              <a:solidFill>
                <a:schemeClr val="dk1"/>
              </a:solidFill>
            </a:endParaRPr>
          </a:p>
          <a:p>
            <a:pPr marL="457200" lvl="0" indent="-307022" algn="l" rtl="0">
              <a:lnSpc>
                <a:spcPct val="95000"/>
              </a:lnSpc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235"/>
              <a:buChar char="●"/>
            </a:pPr>
            <a:r>
              <a:rPr lang="en" sz="1235">
                <a:solidFill>
                  <a:schemeClr val="dk1"/>
                </a:solidFill>
              </a:rPr>
              <a:t>Explore grants and funding opportunities for sustainable practices</a:t>
            </a:r>
            <a:endParaRPr sz="1235">
              <a:solidFill>
                <a:schemeClr val="dk1"/>
              </a:solidFill>
            </a:endParaRPr>
          </a:p>
          <a:p>
            <a:pPr marL="457200" lvl="0" indent="-307022" algn="l" rtl="0">
              <a:lnSpc>
                <a:spcPct val="9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235"/>
              <a:buChar char="●"/>
            </a:pPr>
            <a:r>
              <a:rPr lang="en" sz="1235">
                <a:solidFill>
                  <a:schemeClr val="dk1"/>
                </a:solidFill>
              </a:rPr>
              <a:t>Collaborate with local agencies and conservation groups for support</a:t>
            </a:r>
            <a:endParaRPr sz="1235">
              <a:solidFill>
                <a:schemeClr val="dk1"/>
              </a:solidFill>
            </a:endParaRPr>
          </a:p>
          <a:p>
            <a:pPr marL="0" lvl="0" indent="0" algn="l" rtl="0">
              <a:lnSpc>
                <a:spcPct val="95000"/>
              </a:lnSpc>
              <a:spcBef>
                <a:spcPts val="1200"/>
              </a:spcBef>
              <a:spcAft>
                <a:spcPts val="1200"/>
              </a:spcAft>
              <a:buSzPts val="935"/>
              <a:buNone/>
            </a:pPr>
            <a:endParaRPr sz="1490">
              <a:solidFill>
                <a:schemeClr val="dk1"/>
              </a:solidFill>
            </a:endParaRPr>
          </a:p>
        </p:txBody>
      </p:sp>
      <p:pic>
        <p:nvPicPr>
          <p:cNvPr id="126" name="Google Shape;126;p23" title="U.S. Department Agriculture (USDA) Natural | Free Photo - rawpixel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33900" y="0"/>
            <a:ext cx="4510100" cy="5143499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1" name="Google Shape;131;p24" title="IMG_7951.HEIC"/>
          <p:cNvPicPr preferRelativeResize="0"/>
          <p:nvPr/>
        </p:nvPicPr>
        <p:blipFill>
          <a:blip r:embed="rId3">
            <a:alphaModFix amt="54000"/>
          </a:blip>
          <a:stretch>
            <a:fillRect/>
          </a:stretch>
        </p:blipFill>
        <p:spPr>
          <a:xfrm>
            <a:off x="0" y="0"/>
            <a:ext cx="4572001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32" name="Google Shape;132;p24"/>
          <p:cNvSpPr txBox="1">
            <a:spLocks noGrp="1"/>
          </p:cNvSpPr>
          <p:nvPr>
            <p:ph type="title"/>
          </p:nvPr>
        </p:nvSpPr>
        <p:spPr>
          <a:xfrm>
            <a:off x="263400" y="102225"/>
            <a:ext cx="4045200" cy="1318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Conclusion</a:t>
            </a:r>
            <a:endParaRPr/>
          </a:p>
        </p:txBody>
      </p:sp>
      <p:sp>
        <p:nvSpPr>
          <p:cNvPr id="133" name="Google Shape;133;p24"/>
          <p:cNvSpPr txBox="1">
            <a:spLocks noGrp="1"/>
          </p:cNvSpPr>
          <p:nvPr>
            <p:ph type="body" idx="2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100" b="1">
                <a:solidFill>
                  <a:schemeClr val="dk1"/>
                </a:solidFill>
              </a:rPr>
              <a:t>Recap of Benefits</a:t>
            </a:r>
            <a:endParaRPr sz="1100" b="1">
              <a:solidFill>
                <a:schemeClr val="dk1"/>
              </a:solidFill>
            </a:endParaRPr>
          </a:p>
          <a:p>
            <a:pPr marL="457200" lvl="0" indent="-29845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 sz="1100">
                <a:solidFill>
                  <a:schemeClr val="dk1"/>
                </a:solidFill>
              </a:rPr>
              <a:t>Solar troughs, livestock waterers and piping systems provide sustainable water sources</a:t>
            </a:r>
            <a:endParaRPr sz="1100">
              <a:solidFill>
                <a:schemeClr val="dk1"/>
              </a:solidFill>
            </a:endParaRPr>
          </a:p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 sz="1100">
                <a:solidFill>
                  <a:schemeClr val="dk1"/>
                </a:solidFill>
              </a:rPr>
              <a:t>Using technology to manage livestock</a:t>
            </a:r>
            <a:endParaRPr sz="1100">
              <a:solidFill>
                <a:schemeClr val="dk1"/>
              </a:solidFill>
            </a:endParaRPr>
          </a:p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 sz="1100">
                <a:solidFill>
                  <a:schemeClr val="dk1"/>
                </a:solidFill>
              </a:rPr>
              <a:t>Keeping cattle out of riparian areas enhances ecosystem health</a:t>
            </a:r>
            <a:endParaRPr sz="11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100" b="1">
                <a:solidFill>
                  <a:schemeClr val="dk1"/>
                </a:solidFill>
              </a:rPr>
              <a:t>Call to Action</a:t>
            </a:r>
            <a:endParaRPr sz="1100" b="1">
              <a:solidFill>
                <a:schemeClr val="dk1"/>
              </a:solidFill>
            </a:endParaRPr>
          </a:p>
          <a:p>
            <a:pPr marL="457200" lvl="0" indent="-29845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 sz="1100">
                <a:solidFill>
                  <a:schemeClr val="dk1"/>
                </a:solidFill>
              </a:rPr>
              <a:t>Consider adopting solar troughs, piping systems, and grazing management practices</a:t>
            </a:r>
            <a:endParaRPr sz="1100">
              <a:solidFill>
                <a:schemeClr val="dk1"/>
              </a:solidFill>
            </a:endParaRPr>
          </a:p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 sz="1100">
                <a:solidFill>
                  <a:schemeClr val="dk1"/>
                </a:solidFill>
              </a:rPr>
              <a:t>Promote a healthier environment for future generations</a:t>
            </a:r>
            <a:endParaRPr sz="1100">
              <a:solidFill>
                <a:schemeClr val="dk1"/>
              </a:solidFill>
            </a:endParaRPr>
          </a:p>
          <a:p>
            <a:pPr marL="45720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" name="Google Shape;138;p25"/>
          <p:cNvSpPr txBox="1">
            <a:spLocks noGrp="1"/>
          </p:cNvSpPr>
          <p:nvPr>
            <p:ph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8300"/>
              <a:t>Questions and Discussions</a:t>
            </a:r>
            <a:endParaRPr sz="8300"/>
          </a:p>
        </p:txBody>
      </p:sp>
      <p:sp>
        <p:nvSpPr>
          <p:cNvPr id="139" name="Google Shape;139;p25"/>
          <p:cNvSpPr txBox="1">
            <a:spLocks noGrp="1"/>
          </p:cNvSpPr>
          <p:nvPr>
            <p:ph type="body" idx="1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120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Google Shape;61;p14"/>
          <p:cNvPicPr preferRelativeResize="0"/>
          <p:nvPr/>
        </p:nvPicPr>
        <p:blipFill>
          <a:blip r:embed="rId3">
            <a:alphaModFix amt="62000"/>
          </a:blip>
          <a:stretch>
            <a:fillRect/>
          </a:stretch>
        </p:blipFill>
        <p:spPr>
          <a:xfrm>
            <a:off x="0" y="36325"/>
            <a:ext cx="4572000" cy="5107176"/>
          </a:xfrm>
          <a:prstGeom prst="rect">
            <a:avLst/>
          </a:prstGeom>
          <a:noFill/>
          <a:ln>
            <a:noFill/>
          </a:ln>
        </p:spPr>
      </p:pic>
      <p:sp>
        <p:nvSpPr>
          <p:cNvPr id="62" name="Google Shape;62;p14"/>
          <p:cNvSpPr txBox="1">
            <a:spLocks noGrp="1"/>
          </p:cNvSpPr>
          <p:nvPr>
            <p:ph type="title"/>
          </p:nvPr>
        </p:nvSpPr>
        <p:spPr>
          <a:xfrm>
            <a:off x="263400" y="472750"/>
            <a:ext cx="4045200" cy="13182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/>
              <a:t>Overview</a:t>
            </a:r>
            <a:endParaRPr b="1"/>
          </a:p>
        </p:txBody>
      </p:sp>
      <p:sp>
        <p:nvSpPr>
          <p:cNvPr id="63" name="Google Shape;63;p14"/>
          <p:cNvSpPr txBox="1">
            <a:spLocks noGrp="1"/>
          </p:cNvSpPr>
          <p:nvPr>
            <p:ph type="body" idx="2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 fontScale="92500" lnSpcReduction="1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ct val="68750"/>
              <a:buFont typeface="Arial"/>
              <a:buNone/>
            </a:pPr>
            <a:r>
              <a:rPr lang="en" sz="16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Issue</a:t>
            </a:r>
            <a:endParaRPr sz="16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lvl="0" indent="-316706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●"/>
            </a:pPr>
            <a:r>
              <a:rPr lang="en" sz="1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Impact of cattle on riparian areas</a:t>
            </a:r>
            <a:endParaRPr sz="15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lvl="0" indent="-31670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●"/>
            </a:pPr>
            <a:r>
              <a:rPr lang="en" sz="1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Need for sustainable grazing practices</a:t>
            </a:r>
            <a:endParaRPr sz="15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lvl="0" indent="-31670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●"/>
            </a:pPr>
            <a:r>
              <a:rPr lang="en" sz="1500">
                <a:solidFill>
                  <a:schemeClr val="dk1"/>
                </a:solidFill>
              </a:rPr>
              <a:t>Better Land usage and water availability in the Desert</a:t>
            </a:r>
            <a:endParaRPr sz="15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Clr>
                <a:schemeClr val="dk2"/>
              </a:buClr>
              <a:buSzPct val="73333"/>
              <a:buFont typeface="Arial"/>
              <a:buNone/>
            </a:pPr>
            <a:r>
              <a:rPr lang="en" sz="15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Goal of Presentation</a:t>
            </a:r>
            <a:endParaRPr sz="15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lvl="0" indent="-316706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●"/>
            </a:pPr>
            <a:r>
              <a:rPr lang="en" sz="1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Highlight benefits of solar cattle troughs</a:t>
            </a:r>
            <a:endParaRPr sz="15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lvl="0" indent="-31670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●"/>
            </a:pPr>
            <a:r>
              <a:rPr lang="en" sz="1500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Discuss effective grazing management, including piping water</a:t>
            </a:r>
            <a:endParaRPr sz="1500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lvl="0" indent="-316706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ct val="100000"/>
              <a:buFont typeface="Arial"/>
              <a:buChar char="●"/>
            </a:pPr>
            <a:r>
              <a:rPr lang="en" sz="1500">
                <a:solidFill>
                  <a:schemeClr val="dk1"/>
                </a:solidFill>
              </a:rPr>
              <a:t>Use of Virtual Fencing managing livestock grazing patterns</a:t>
            </a:r>
            <a:endParaRPr sz="15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endParaRPr sz="2200" b="1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8" name="Google Shape;68;p15"/>
          <p:cNvPicPr preferRelativeResize="0"/>
          <p:nvPr/>
        </p:nvPicPr>
        <p:blipFill>
          <a:blip r:embed="rId3">
            <a:alphaModFix amt="31000"/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69" name="Google Shape;69;p15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b="1"/>
              <a:t>The Goal for Livestock Watering Systems</a:t>
            </a:r>
            <a:endParaRPr b="1"/>
          </a:p>
        </p:txBody>
      </p:sp>
      <p:sp>
        <p:nvSpPr>
          <p:cNvPr id="70" name="Google Shape;70;p15"/>
          <p:cNvSpPr txBox="1">
            <a:spLocks noGrp="1"/>
          </p:cNvSpPr>
          <p:nvPr>
            <p:ph type="body" idx="1"/>
          </p:nvPr>
        </p:nvSpPr>
        <p:spPr>
          <a:xfrm>
            <a:off x="311700" y="949050"/>
            <a:ext cx="7868700" cy="38436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lnSpcReduction="10000"/>
          </a:bodyPr>
          <a:lstStyle/>
          <a:p>
            <a:pPr marL="0" lvl="0" indent="0" algn="l" rtl="0"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700" b="1">
                <a:solidFill>
                  <a:schemeClr val="dk1"/>
                </a:solidFill>
              </a:rPr>
              <a:t>1. Relieving Riparian Areas</a:t>
            </a:r>
            <a:endParaRPr sz="1700" b="1">
              <a:solidFill>
                <a:schemeClr val="dk1"/>
              </a:solidFill>
            </a:endParaRPr>
          </a:p>
          <a:p>
            <a:pPr marL="457200" lvl="0" indent="-32385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500"/>
              <a:buChar char="●"/>
            </a:pPr>
            <a:r>
              <a:rPr lang="en" sz="1500" b="1">
                <a:solidFill>
                  <a:schemeClr val="dk1"/>
                </a:solidFill>
              </a:rPr>
              <a:t>Reduced Overgrazing</a:t>
            </a:r>
            <a:endParaRPr sz="1500" b="1">
              <a:solidFill>
                <a:schemeClr val="dk1"/>
              </a:solidFill>
            </a:endParaRPr>
          </a:p>
          <a:p>
            <a:pPr marL="914400" lvl="1" indent="-3238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Char char="○"/>
            </a:pPr>
            <a:r>
              <a:rPr lang="en" sz="1500">
                <a:solidFill>
                  <a:schemeClr val="dk1"/>
                </a:solidFill>
              </a:rPr>
              <a:t>Cattle access to water is redirected away from sensitive riparian zones</a:t>
            </a:r>
            <a:endParaRPr sz="1500">
              <a:solidFill>
                <a:schemeClr val="dk1"/>
              </a:solidFill>
            </a:endParaRPr>
          </a:p>
          <a:p>
            <a:pPr marL="457200" lvl="0" indent="-3238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Char char="●"/>
            </a:pPr>
            <a:r>
              <a:rPr lang="en" sz="1500" b="1">
                <a:solidFill>
                  <a:schemeClr val="dk1"/>
                </a:solidFill>
              </a:rPr>
              <a:t>Erosion Control</a:t>
            </a:r>
            <a:endParaRPr sz="1500" b="1">
              <a:solidFill>
                <a:schemeClr val="dk1"/>
              </a:solidFill>
            </a:endParaRPr>
          </a:p>
          <a:p>
            <a:pPr marL="914400" lvl="1" indent="-3238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Char char="○"/>
            </a:pPr>
            <a:r>
              <a:rPr lang="en" sz="1500">
                <a:solidFill>
                  <a:schemeClr val="dk1"/>
                </a:solidFill>
              </a:rPr>
              <a:t>Minimizes soil erosion and sedimentation in waterways</a:t>
            </a:r>
            <a:endParaRPr sz="1500">
              <a:solidFill>
                <a:schemeClr val="dk1"/>
              </a:solidFill>
            </a:endParaRPr>
          </a:p>
          <a:p>
            <a:pPr marL="457200" lvl="0" indent="-3238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Char char="●"/>
            </a:pPr>
            <a:r>
              <a:rPr lang="en" sz="1500" b="1">
                <a:solidFill>
                  <a:schemeClr val="dk1"/>
                </a:solidFill>
              </a:rPr>
              <a:t>Enhanced Biodiversity</a:t>
            </a:r>
            <a:endParaRPr sz="1500" b="1">
              <a:solidFill>
                <a:schemeClr val="dk1"/>
              </a:solidFill>
            </a:endParaRPr>
          </a:p>
          <a:p>
            <a:pPr marL="914400" lvl="1" indent="-3238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Char char="○"/>
            </a:pPr>
            <a:r>
              <a:rPr lang="en" sz="1500">
                <a:solidFill>
                  <a:schemeClr val="dk1"/>
                </a:solidFill>
              </a:rPr>
              <a:t>Promotes the health of aquatic and riparian ecosystems</a:t>
            </a:r>
            <a:endParaRPr sz="15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700" b="1">
                <a:solidFill>
                  <a:schemeClr val="dk1"/>
                </a:solidFill>
              </a:rPr>
              <a:t>2. How It Works</a:t>
            </a:r>
            <a:endParaRPr sz="1700" b="1">
              <a:solidFill>
                <a:schemeClr val="dk1"/>
              </a:solidFill>
            </a:endParaRPr>
          </a:p>
          <a:p>
            <a:pPr marL="457200" lvl="0" indent="-32385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500"/>
              <a:buChar char="●"/>
            </a:pPr>
            <a:r>
              <a:rPr lang="en" sz="1500">
                <a:solidFill>
                  <a:schemeClr val="dk1"/>
                </a:solidFill>
              </a:rPr>
              <a:t>Water is piped from nearby streams to troughs located away from riparian zones</a:t>
            </a:r>
            <a:endParaRPr sz="1500">
              <a:solidFill>
                <a:schemeClr val="dk1"/>
              </a:solidFill>
            </a:endParaRPr>
          </a:p>
          <a:p>
            <a:pPr marL="457200" lvl="0" indent="-3238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Char char="●"/>
            </a:pPr>
            <a:r>
              <a:rPr lang="en" sz="1500">
                <a:solidFill>
                  <a:schemeClr val="dk1"/>
                </a:solidFill>
              </a:rPr>
              <a:t>It is either done through gravity, electricity, fuel, or solar power</a:t>
            </a:r>
            <a:endParaRPr sz="1500">
              <a:solidFill>
                <a:schemeClr val="dk1"/>
              </a:solidFill>
            </a:endParaRPr>
          </a:p>
          <a:p>
            <a:pPr marL="457200" lvl="0" indent="-3238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Char char="●"/>
            </a:pPr>
            <a:r>
              <a:rPr lang="en" sz="1500">
                <a:solidFill>
                  <a:schemeClr val="dk1"/>
                </a:solidFill>
              </a:rPr>
              <a:t>Allows for managed grazing while protecting vital habitats</a:t>
            </a:r>
            <a:endParaRPr sz="15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endParaRPr sz="2100" b="1">
              <a:solidFill>
                <a:schemeClr val="dk1"/>
              </a:solidFill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5" name="Google Shape;75;p16"/>
          <p:cNvPicPr preferRelativeResize="0"/>
          <p:nvPr/>
        </p:nvPicPr>
        <p:blipFill>
          <a:blip r:embed="rId3">
            <a:alphaModFix amt="82000"/>
          </a:blip>
          <a:stretch>
            <a:fillRect/>
          </a:stretch>
        </p:blipFill>
        <p:spPr>
          <a:xfrm>
            <a:off x="4958850" y="0"/>
            <a:ext cx="4185151" cy="5143501"/>
          </a:xfrm>
          <a:prstGeom prst="rect">
            <a:avLst/>
          </a:prstGeom>
          <a:noFill/>
          <a:ln>
            <a:noFill/>
          </a:ln>
        </p:spPr>
      </p:pic>
      <p:sp>
        <p:nvSpPr>
          <p:cNvPr id="76" name="Google Shape;76;p16"/>
          <p:cNvSpPr txBox="1">
            <a:spLocks noGrp="1"/>
          </p:cNvSpPr>
          <p:nvPr>
            <p:ph type="title"/>
          </p:nvPr>
        </p:nvSpPr>
        <p:spPr>
          <a:xfrm>
            <a:off x="126000" y="426450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Benefits of Solar Cattle Troughs</a:t>
            </a:r>
            <a:endParaRPr/>
          </a:p>
        </p:txBody>
      </p:sp>
      <p:sp>
        <p:nvSpPr>
          <p:cNvPr id="77" name="Google Shape;77;p16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913200"/>
          </a:xfrm>
          <a:prstGeom prst="rect">
            <a:avLst/>
          </a:prstGeom>
          <a:ln>
            <a:noFill/>
          </a:ln>
        </p:spPr>
        <p:txBody>
          <a:bodyPr spcFirstLastPara="1" wrap="square" lIns="91425" tIns="91425" rIns="91425" bIns="91425" anchor="t" anchorCtr="0">
            <a:spAutoFit/>
          </a:bodyPr>
          <a:lstStyle/>
          <a:p>
            <a:pPr marL="0" lvl="0" indent="0" algn="l" rtl="0">
              <a:spcBef>
                <a:spcPts val="14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 sz="13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1. Access to Clean Water</a:t>
            </a:r>
            <a:endParaRPr sz="13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lvl="0" indent="-298450" algn="l" rtl="0">
              <a:spcBef>
                <a:spcPts val="1200"/>
              </a:spcBef>
              <a:spcAft>
                <a:spcPts val="0"/>
              </a:spcAft>
              <a:buSzPts val="1100"/>
              <a:buFont typeface="Arial"/>
              <a:buChar char="●"/>
            </a:pPr>
            <a:r>
              <a:rPr lang="en" sz="1100">
                <a:latin typeface="Arial"/>
                <a:ea typeface="Arial"/>
                <a:cs typeface="Arial"/>
                <a:sym typeface="Arial"/>
              </a:rPr>
              <a:t>Reduces contamination in riparian zones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Char char="●"/>
            </a:pPr>
            <a:r>
              <a:rPr lang="en" sz="1100">
                <a:latin typeface="Arial"/>
                <a:ea typeface="Arial"/>
                <a:cs typeface="Arial"/>
                <a:sym typeface="Arial"/>
              </a:rPr>
              <a:t>Improves overall cattle health and productivity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14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 sz="13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2. Cost-Effectiveness</a:t>
            </a:r>
            <a:endParaRPr sz="13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lvl="0" indent="-298450" algn="l" rtl="0">
              <a:spcBef>
                <a:spcPts val="1200"/>
              </a:spcBef>
              <a:spcAft>
                <a:spcPts val="0"/>
              </a:spcAft>
              <a:buSzPts val="1100"/>
              <a:buFont typeface="Arial"/>
              <a:buChar char="●"/>
            </a:pPr>
            <a:r>
              <a:rPr lang="en" sz="1100">
                <a:latin typeface="Arial"/>
                <a:ea typeface="Arial"/>
                <a:cs typeface="Arial"/>
                <a:sym typeface="Arial"/>
              </a:rPr>
              <a:t>Lower energy costs over time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Char char="●"/>
            </a:pPr>
            <a:r>
              <a:rPr lang="en" sz="1100">
                <a:latin typeface="Arial"/>
                <a:ea typeface="Arial"/>
                <a:cs typeface="Arial"/>
                <a:sym typeface="Arial"/>
              </a:rPr>
              <a:t>Reduced need for water hauling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14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 sz="1300" b="1">
                <a:solidFill>
                  <a:schemeClr val="dk1"/>
                </a:solidFill>
                <a:latin typeface="Arial"/>
                <a:ea typeface="Arial"/>
                <a:cs typeface="Arial"/>
                <a:sym typeface="Arial"/>
              </a:rPr>
              <a:t>3. Environmental Impact</a:t>
            </a:r>
            <a:endParaRPr sz="1300" b="1">
              <a:solidFill>
                <a:schemeClr val="dk1"/>
              </a:solidFill>
              <a:latin typeface="Arial"/>
              <a:ea typeface="Arial"/>
              <a:cs typeface="Arial"/>
              <a:sym typeface="Arial"/>
            </a:endParaRPr>
          </a:p>
          <a:p>
            <a:pPr marL="457200" lvl="0" indent="-298450" algn="l" rtl="0">
              <a:spcBef>
                <a:spcPts val="1200"/>
              </a:spcBef>
              <a:spcAft>
                <a:spcPts val="0"/>
              </a:spcAft>
              <a:buSzPts val="1100"/>
              <a:buFont typeface="Arial"/>
              <a:buChar char="●"/>
            </a:pPr>
            <a:r>
              <a:rPr lang="en" sz="1100">
                <a:latin typeface="Arial"/>
                <a:ea typeface="Arial"/>
                <a:cs typeface="Arial"/>
                <a:sym typeface="Arial"/>
              </a:rPr>
              <a:t>Minimizes soil erosion in sensitive areas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SzPts val="1100"/>
              <a:buFont typeface="Arial"/>
              <a:buChar char="●"/>
            </a:pPr>
            <a:r>
              <a:rPr lang="en" sz="1100">
                <a:latin typeface="Arial"/>
                <a:ea typeface="Arial"/>
                <a:cs typeface="Arial"/>
                <a:sym typeface="Arial"/>
              </a:rPr>
              <a:t>Preserves natural habitats and biodiversity</a:t>
            </a:r>
            <a:endParaRPr sz="1100">
              <a:latin typeface="Arial"/>
              <a:ea typeface="Arial"/>
              <a:cs typeface="Arial"/>
              <a:sym typeface="Arial"/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sz="2100" b="1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endParaRPr sz="2400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" name="Google Shape;82;p17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Piping Water from Streams</a:t>
            </a:r>
            <a:endParaRPr/>
          </a:p>
        </p:txBody>
      </p:sp>
      <p:sp>
        <p:nvSpPr>
          <p:cNvPr id="83" name="Google Shape;83;p17"/>
          <p:cNvSpPr txBox="1"/>
          <p:nvPr/>
        </p:nvSpPr>
        <p:spPr>
          <a:xfrm>
            <a:off x="699025" y="1246825"/>
            <a:ext cx="4464000" cy="27759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 sz="1300" b="1">
                <a:solidFill>
                  <a:schemeClr val="dk1"/>
                </a:solidFill>
              </a:rPr>
              <a:t>1. Efficient Water Delivery</a:t>
            </a:r>
            <a:endParaRPr sz="1300" b="1">
              <a:solidFill>
                <a:schemeClr val="dk1"/>
              </a:solidFill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lt2"/>
              </a:buClr>
              <a:buSzPts val="1100"/>
              <a:buChar char="●"/>
            </a:pPr>
            <a:r>
              <a:rPr lang="en" sz="1100">
                <a:solidFill>
                  <a:schemeClr val="lt2"/>
                </a:solidFill>
              </a:rPr>
              <a:t>Piping water from streams to elevated troughs</a:t>
            </a:r>
            <a:endParaRPr sz="1100">
              <a:solidFill>
                <a:schemeClr val="lt2"/>
              </a:solidFill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100"/>
              <a:buChar char="●"/>
            </a:pPr>
            <a:r>
              <a:rPr lang="en" sz="1100">
                <a:solidFill>
                  <a:schemeClr val="lt2"/>
                </a:solidFill>
              </a:rPr>
              <a:t>Reduces the need for cattle to access sensitive riparian zones</a:t>
            </a:r>
            <a:endParaRPr sz="1100">
              <a:solidFill>
                <a:schemeClr val="lt2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 sz="1300" b="1">
                <a:solidFill>
                  <a:schemeClr val="dk1"/>
                </a:solidFill>
              </a:rPr>
              <a:t>2. Maintaining Stream Health</a:t>
            </a:r>
            <a:endParaRPr sz="1300" b="1">
              <a:solidFill>
                <a:schemeClr val="dk1"/>
              </a:solidFill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lt2"/>
              </a:buClr>
              <a:buSzPts val="1100"/>
              <a:buChar char="●"/>
            </a:pPr>
            <a:r>
              <a:rPr lang="en" sz="1100">
                <a:solidFill>
                  <a:schemeClr val="lt2"/>
                </a:solidFill>
              </a:rPr>
              <a:t>Limits erosion and sedimentation</a:t>
            </a:r>
            <a:endParaRPr sz="1100">
              <a:solidFill>
                <a:schemeClr val="lt2"/>
              </a:solidFill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100"/>
              <a:buChar char="●"/>
            </a:pPr>
            <a:r>
              <a:rPr lang="en" sz="1100">
                <a:solidFill>
                  <a:schemeClr val="lt2"/>
                </a:solidFill>
              </a:rPr>
              <a:t>Preserves aquatic ecosystems</a:t>
            </a:r>
            <a:endParaRPr sz="1100">
              <a:solidFill>
                <a:schemeClr val="lt2"/>
              </a:solidFill>
            </a:endParaRPr>
          </a:p>
          <a:p>
            <a:pPr marL="0" lvl="0" indent="0" algn="l" rtl="0">
              <a:lnSpc>
                <a:spcPct val="115000"/>
              </a:lnSpc>
              <a:spcBef>
                <a:spcPts val="1400"/>
              </a:spcBef>
              <a:spcAft>
                <a:spcPts val="0"/>
              </a:spcAft>
              <a:buClr>
                <a:schemeClr val="dk2"/>
              </a:buClr>
              <a:buSzPts val="1100"/>
              <a:buFont typeface="Arial"/>
              <a:buNone/>
            </a:pPr>
            <a:r>
              <a:rPr lang="en" sz="1300" b="1">
                <a:solidFill>
                  <a:schemeClr val="dk1"/>
                </a:solidFill>
              </a:rPr>
              <a:t>3. Cost Savings</a:t>
            </a:r>
            <a:endParaRPr sz="1300" b="1">
              <a:solidFill>
                <a:schemeClr val="dk1"/>
              </a:solidFill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chemeClr val="lt2"/>
              </a:buClr>
              <a:buSzPts val="1100"/>
              <a:buChar char="●"/>
            </a:pPr>
            <a:r>
              <a:rPr lang="en" sz="1100">
                <a:solidFill>
                  <a:schemeClr val="lt2"/>
                </a:solidFill>
              </a:rPr>
              <a:t>Minimizes infrastructure costs over time</a:t>
            </a:r>
            <a:endParaRPr sz="1100">
              <a:solidFill>
                <a:schemeClr val="lt2"/>
              </a:solidFill>
            </a:endParaRPr>
          </a:p>
          <a:p>
            <a:pPr marL="457200" lvl="0" indent="-298450" algn="l" rtl="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100"/>
              <a:buChar char="●"/>
            </a:pPr>
            <a:r>
              <a:rPr lang="en" sz="1100">
                <a:solidFill>
                  <a:schemeClr val="lt2"/>
                </a:solidFill>
              </a:rPr>
              <a:t>Reduces labor associated with water transport</a:t>
            </a:r>
            <a:endParaRPr sz="1100">
              <a:solidFill>
                <a:schemeClr val="lt2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None/>
            </a:pPr>
            <a:endParaRPr sz="1800">
              <a:solidFill>
                <a:schemeClr val="dk1"/>
              </a:solidFill>
              <a:latin typeface="Lato"/>
              <a:ea typeface="Lato"/>
              <a:cs typeface="Lato"/>
              <a:sym typeface="Lato"/>
            </a:endParaRPr>
          </a:p>
        </p:txBody>
      </p:sp>
      <p:pic>
        <p:nvPicPr>
          <p:cNvPr id="84" name="Google Shape;84;p17" title="IMG_0835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847450" y="24225"/>
            <a:ext cx="4296550" cy="509502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" name="Google Shape;89;p18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Key Benefits</a:t>
            </a:r>
            <a:endParaRPr/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90" name="Google Shape;90;p18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300" b="1">
                <a:solidFill>
                  <a:schemeClr val="dk1"/>
                </a:solidFill>
              </a:rPr>
              <a:t>1. Environmental Benefits</a:t>
            </a:r>
            <a:endParaRPr sz="1300" b="1">
              <a:solidFill>
                <a:schemeClr val="dk1"/>
              </a:solidFill>
            </a:endParaRPr>
          </a:p>
          <a:p>
            <a:pPr marL="457200" lvl="0" indent="-298450" algn="l" rtl="0">
              <a:spcBef>
                <a:spcPts val="1200"/>
              </a:spcBef>
              <a:spcAft>
                <a:spcPts val="0"/>
              </a:spcAft>
              <a:buClr>
                <a:schemeClr val="lt2"/>
              </a:buClr>
              <a:buSzPts val="1100"/>
              <a:buChar char="●"/>
            </a:pPr>
            <a:r>
              <a:rPr lang="en" sz="1100"/>
              <a:t>Protects riparian ecosystems</a:t>
            </a:r>
            <a:endParaRPr sz="1100"/>
          </a:p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100"/>
              <a:buChar char="●"/>
            </a:pPr>
            <a:r>
              <a:rPr lang="en" sz="1100"/>
              <a:t>Enhances biodiversity and water quality</a:t>
            </a:r>
            <a:endParaRPr sz="1100"/>
          </a:p>
          <a:p>
            <a:pPr marL="0" lvl="0" indent="0" algn="l" rtl="0"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300" b="1">
                <a:solidFill>
                  <a:schemeClr val="dk1"/>
                </a:solidFill>
              </a:rPr>
              <a:t>2. Economic Benefits</a:t>
            </a:r>
            <a:endParaRPr sz="1300" b="1">
              <a:solidFill>
                <a:schemeClr val="dk1"/>
              </a:solidFill>
            </a:endParaRPr>
          </a:p>
          <a:p>
            <a:pPr marL="457200" lvl="0" indent="-298450" algn="l" rtl="0">
              <a:spcBef>
                <a:spcPts val="1200"/>
              </a:spcBef>
              <a:spcAft>
                <a:spcPts val="0"/>
              </a:spcAft>
              <a:buClr>
                <a:schemeClr val="lt2"/>
              </a:buClr>
              <a:buSzPts val="1100"/>
              <a:buChar char="●"/>
            </a:pPr>
            <a:r>
              <a:rPr lang="en" sz="1100"/>
              <a:t>Lowers operational costs with solar energy</a:t>
            </a:r>
            <a:endParaRPr sz="1100"/>
          </a:p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100"/>
              <a:buChar char="●"/>
            </a:pPr>
            <a:r>
              <a:rPr lang="en" sz="1100"/>
              <a:t>Increases livestock productivity</a:t>
            </a:r>
            <a:endParaRPr sz="1100"/>
          </a:p>
          <a:p>
            <a:pPr marL="0" lvl="0" indent="0" algn="l" rtl="0"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300" b="1">
                <a:solidFill>
                  <a:schemeClr val="dk1"/>
                </a:solidFill>
              </a:rPr>
              <a:t>3. Management Benefits</a:t>
            </a:r>
            <a:endParaRPr sz="1300" b="1">
              <a:solidFill>
                <a:schemeClr val="dk1"/>
              </a:solidFill>
            </a:endParaRPr>
          </a:p>
          <a:p>
            <a:pPr marL="457200" lvl="0" indent="-298450" algn="l" rtl="0">
              <a:spcBef>
                <a:spcPts val="1200"/>
              </a:spcBef>
              <a:spcAft>
                <a:spcPts val="0"/>
              </a:spcAft>
              <a:buClr>
                <a:schemeClr val="lt2"/>
              </a:buClr>
              <a:buSzPts val="1100"/>
              <a:buChar char="●"/>
            </a:pPr>
            <a:r>
              <a:rPr lang="en" sz="1100"/>
              <a:t>Facilitates effective rotational grazing</a:t>
            </a:r>
            <a:endParaRPr sz="1100"/>
          </a:p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Clr>
                <a:schemeClr val="lt2"/>
              </a:buClr>
              <a:buSzPts val="1100"/>
              <a:buChar char="●"/>
            </a:pPr>
            <a:r>
              <a:rPr lang="en" sz="1100"/>
              <a:t>Promotes sustainable land use practices</a:t>
            </a:r>
            <a:endParaRPr sz="1100"/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endParaRPr/>
          </a:p>
        </p:txBody>
      </p:sp>
      <p:sp>
        <p:nvSpPr>
          <p:cNvPr id="91" name="Google Shape;91;p18"/>
          <p:cNvSpPr txBox="1">
            <a:spLocks noGrp="1"/>
          </p:cNvSpPr>
          <p:nvPr>
            <p:ph type="body" idx="2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1200"/>
              </a:spcAft>
              <a:buNone/>
            </a:pPr>
            <a:endParaRPr/>
          </a:p>
        </p:txBody>
      </p:sp>
      <p:pic>
        <p:nvPicPr>
          <p:cNvPr id="92" name="Google Shape;92;p18" title="IMG_0841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3980575" y="-109350"/>
            <a:ext cx="5163425" cy="52528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Google Shape;97;p19"/>
          <p:cNvSpPr txBox="1">
            <a:spLocks noGrp="1"/>
          </p:cNvSpPr>
          <p:nvPr>
            <p:ph type="title"/>
          </p:nvPr>
        </p:nvSpPr>
        <p:spPr>
          <a:xfrm>
            <a:off x="311700" y="1763400"/>
            <a:ext cx="8520600" cy="10332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SzPts val="990"/>
              <a:buNone/>
            </a:pPr>
            <a:r>
              <a:rPr lang="en" sz="5200"/>
              <a:t> Now onto Grazing</a:t>
            </a:r>
            <a:endParaRPr sz="5200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" name="Google Shape;102;p20" title="IMG_8017.HEIC"/>
          <p:cNvPicPr preferRelativeResize="0"/>
          <p:nvPr/>
        </p:nvPicPr>
        <p:blipFill>
          <a:blip r:embed="rId3">
            <a:alphaModFix amt="56000"/>
          </a:blip>
          <a:stretch>
            <a:fillRect/>
          </a:stretch>
        </p:blipFill>
        <p:spPr>
          <a:xfrm>
            <a:off x="0" y="0"/>
            <a:ext cx="4572001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03" name="Google Shape;103;p20"/>
          <p:cNvSpPr txBox="1">
            <a:spLocks noGrp="1"/>
          </p:cNvSpPr>
          <p:nvPr>
            <p:ph type="title"/>
          </p:nvPr>
        </p:nvSpPr>
        <p:spPr>
          <a:xfrm>
            <a:off x="252525" y="441875"/>
            <a:ext cx="4045200" cy="1482300"/>
          </a:xfrm>
          <a:prstGeom prst="rect">
            <a:avLst/>
          </a:prstGeom>
        </p:spPr>
        <p:txBody>
          <a:bodyPr spcFirstLastPara="1" wrap="square" lIns="91425" tIns="91425" rIns="91425" bIns="91425" anchor="b" anchorCtr="0">
            <a:normAutofit fontScale="90000"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Grazing Management Strategies</a:t>
            </a:r>
            <a:endParaRPr/>
          </a:p>
        </p:txBody>
      </p:sp>
      <p:sp>
        <p:nvSpPr>
          <p:cNvPr id="104" name="Google Shape;104;p20"/>
          <p:cNvSpPr txBox="1">
            <a:spLocks noGrp="1"/>
          </p:cNvSpPr>
          <p:nvPr>
            <p:ph type="body" idx="2"/>
          </p:nvPr>
        </p:nvSpPr>
        <p:spPr>
          <a:xfrm>
            <a:off x="4939500" y="724200"/>
            <a:ext cx="3837000" cy="36951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rmAutofit/>
          </a:bodyPr>
          <a:lstStyle/>
          <a:p>
            <a:pPr marL="0" lvl="0" indent="0" algn="l" rtl="0"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300" b="1">
                <a:solidFill>
                  <a:schemeClr val="dk1"/>
                </a:solidFill>
              </a:rPr>
              <a:t>1. Rotational Grazing</a:t>
            </a:r>
            <a:endParaRPr sz="1300" b="1">
              <a:solidFill>
                <a:schemeClr val="dk1"/>
              </a:solidFill>
            </a:endParaRPr>
          </a:p>
          <a:p>
            <a:pPr marL="457200" lvl="0" indent="-29845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 sz="1100">
                <a:solidFill>
                  <a:schemeClr val="dk1"/>
                </a:solidFill>
              </a:rPr>
              <a:t>Improves pasture recovery</a:t>
            </a:r>
            <a:endParaRPr sz="1100">
              <a:solidFill>
                <a:schemeClr val="dk1"/>
              </a:solidFill>
            </a:endParaRPr>
          </a:p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 sz="1100">
                <a:solidFill>
                  <a:schemeClr val="dk1"/>
                </a:solidFill>
              </a:rPr>
              <a:t>Increases forage availability</a:t>
            </a:r>
            <a:endParaRPr sz="11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300" b="1">
                <a:solidFill>
                  <a:schemeClr val="dk1"/>
                </a:solidFill>
              </a:rPr>
              <a:t>2. Buffer Zones</a:t>
            </a:r>
            <a:endParaRPr sz="1300" b="1">
              <a:solidFill>
                <a:schemeClr val="dk1"/>
              </a:solidFill>
            </a:endParaRPr>
          </a:p>
          <a:p>
            <a:pPr marL="457200" lvl="0" indent="-29845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 sz="1100">
                <a:solidFill>
                  <a:schemeClr val="dk1"/>
                </a:solidFill>
              </a:rPr>
              <a:t>Establishing vegetative buffers along water bodies</a:t>
            </a:r>
            <a:endParaRPr sz="1100">
              <a:solidFill>
                <a:schemeClr val="dk1"/>
              </a:solidFill>
            </a:endParaRPr>
          </a:p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 sz="1100">
                <a:solidFill>
                  <a:schemeClr val="dk1"/>
                </a:solidFill>
              </a:rPr>
              <a:t>Enhances filtration of runoff</a:t>
            </a:r>
            <a:endParaRPr sz="11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1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300" b="1">
                <a:solidFill>
                  <a:schemeClr val="dk1"/>
                </a:solidFill>
              </a:rPr>
              <a:t>3. Strategic Placement of Troughs</a:t>
            </a:r>
            <a:endParaRPr sz="1300" b="1">
              <a:solidFill>
                <a:schemeClr val="dk1"/>
              </a:solidFill>
            </a:endParaRPr>
          </a:p>
          <a:p>
            <a:pPr marL="457200" lvl="0" indent="-29845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 sz="1100">
                <a:solidFill>
                  <a:schemeClr val="dk1"/>
                </a:solidFill>
              </a:rPr>
              <a:t>Positioning troughs to encourage even grazing</a:t>
            </a:r>
            <a:endParaRPr sz="1100">
              <a:solidFill>
                <a:schemeClr val="dk1"/>
              </a:solidFill>
            </a:endParaRPr>
          </a:p>
          <a:p>
            <a:pPr marL="457200" lvl="0" indent="-29845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 sz="1100">
                <a:solidFill>
                  <a:schemeClr val="dk1"/>
                </a:solidFill>
              </a:rPr>
              <a:t>Reduces overgrazing in certain areas</a:t>
            </a:r>
            <a:endParaRPr sz="11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endParaRPr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10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9" name="Google Shape;109;p21"/>
          <p:cNvPicPr preferRelativeResize="0"/>
          <p:nvPr/>
        </p:nvPicPr>
        <p:blipFill>
          <a:blip r:embed="rId3">
            <a:alphaModFix amt="74000"/>
          </a:blip>
          <a:stretch>
            <a:fillRect/>
          </a:stretch>
        </p:blipFill>
        <p:spPr>
          <a:xfrm>
            <a:off x="3985225" y="38925"/>
            <a:ext cx="5158775" cy="5143500"/>
          </a:xfrm>
          <a:prstGeom prst="rect">
            <a:avLst/>
          </a:prstGeom>
          <a:noFill/>
          <a:ln>
            <a:noFill/>
          </a:ln>
        </p:spPr>
      </p:pic>
      <p:sp>
        <p:nvSpPr>
          <p:cNvPr id="110" name="Google Shape;110;p21"/>
          <p:cNvSpPr txBox="1">
            <a:spLocks noGrp="1"/>
          </p:cNvSpPr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 fontScale="90000"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/>
              <a:t>Grazing Efficiency</a:t>
            </a:r>
            <a:endParaRPr/>
          </a:p>
        </p:txBody>
      </p:sp>
      <p:sp>
        <p:nvSpPr>
          <p:cNvPr id="111" name="Google Shape;111;p21"/>
          <p:cNvSpPr txBox="1">
            <a:spLocks noGrp="1"/>
          </p:cNvSpPr>
          <p:nvPr>
            <p:ph type="body" idx="1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rm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100" b="1">
                <a:solidFill>
                  <a:schemeClr val="dk1"/>
                </a:solidFill>
              </a:rPr>
              <a:t>Maximizing Forage Utilization</a:t>
            </a:r>
            <a:endParaRPr sz="1100" b="1">
              <a:solidFill>
                <a:schemeClr val="dk1"/>
              </a:solidFill>
            </a:endParaRPr>
          </a:p>
          <a:p>
            <a:pPr marL="457200" lvl="0" indent="-29845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 sz="1100">
                <a:solidFill>
                  <a:schemeClr val="dk1"/>
                </a:solidFill>
              </a:rPr>
              <a:t>Proper management leads to healthier pastures</a:t>
            </a:r>
            <a:endParaRPr sz="11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100" b="1">
                <a:solidFill>
                  <a:schemeClr val="dk1"/>
                </a:solidFill>
              </a:rPr>
              <a:t>Sustainable Stocking Rates</a:t>
            </a:r>
            <a:endParaRPr sz="1100" b="1">
              <a:solidFill>
                <a:schemeClr val="dk1"/>
              </a:solidFill>
            </a:endParaRPr>
          </a:p>
          <a:p>
            <a:pPr marL="457200" lvl="0" indent="-29845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 sz="1100">
                <a:solidFill>
                  <a:schemeClr val="dk1"/>
                </a:solidFill>
              </a:rPr>
              <a:t>Balances animal needs with land capacity</a:t>
            </a:r>
            <a:endParaRPr sz="11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" sz="1100" b="1">
                <a:solidFill>
                  <a:schemeClr val="dk1"/>
                </a:solidFill>
              </a:rPr>
              <a:t>Improved Soil Health</a:t>
            </a:r>
            <a:endParaRPr sz="1100" b="1">
              <a:solidFill>
                <a:schemeClr val="dk1"/>
              </a:solidFill>
            </a:endParaRPr>
          </a:p>
          <a:p>
            <a:pPr marL="457200" lvl="0" indent="-298450" algn="l" rtl="0">
              <a:spcBef>
                <a:spcPts val="1200"/>
              </a:spcBef>
              <a:spcAft>
                <a:spcPts val="0"/>
              </a:spcAft>
              <a:buClr>
                <a:schemeClr val="dk1"/>
              </a:buClr>
              <a:buSzPts val="1100"/>
              <a:buChar char="●"/>
            </a:pPr>
            <a:r>
              <a:rPr lang="en" sz="1100">
                <a:solidFill>
                  <a:schemeClr val="dk1"/>
                </a:solidFill>
              </a:rPr>
              <a:t>Promotes nutrient cycling and microbial activity</a:t>
            </a:r>
            <a:endParaRPr sz="1100">
              <a:solidFill>
                <a:schemeClr val="dk1"/>
              </a:solidFill>
            </a:endParaRPr>
          </a:p>
          <a:p>
            <a:pPr marL="0" lvl="0" indent="0" algn="l" rtl="0">
              <a:spcBef>
                <a:spcPts val="1200"/>
              </a:spcBef>
              <a:spcAft>
                <a:spcPts val="1200"/>
              </a:spcAft>
              <a:buNone/>
            </a:pPr>
            <a:endParaRPr sz="240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imple Dark">
  <a:themeElements>
    <a:clrScheme name="Simple Dark">
      <a:dk1>
        <a:srgbClr val="FFFFFF"/>
      </a:dk1>
      <a:lt1>
        <a:srgbClr val="212121"/>
      </a:lt1>
      <a:dk2>
        <a:srgbClr val="303030"/>
      </a:dk2>
      <a:lt2>
        <a:srgbClr val="ADADAD"/>
      </a:lt2>
      <a:accent1>
        <a:srgbClr val="009688"/>
      </a:accent1>
      <a:accent2>
        <a:srgbClr val="EEEEEE"/>
      </a:accent2>
      <a:accent3>
        <a:srgbClr val="78909C"/>
      </a:accent3>
      <a:accent4>
        <a:srgbClr val="FFAB40"/>
      </a:accent4>
      <a:accent5>
        <a:srgbClr val="4DD0E1"/>
      </a:accent5>
      <a:accent6>
        <a:srgbClr val="EEFF41"/>
      </a:accent6>
      <a:hlink>
        <a:srgbClr val="4DD0E1"/>
      </a:hlink>
      <a:folHlink>
        <a:srgbClr val="4DD0E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570</Words>
  <Application>Microsoft Office PowerPoint</Application>
  <PresentationFormat>On-screen Show (16:9)</PresentationFormat>
  <Paragraphs>104</Paragraphs>
  <Slides>13</Slides>
  <Notes>13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6" baseType="lpstr">
      <vt:lpstr>Arial</vt:lpstr>
      <vt:lpstr>Lato</vt:lpstr>
      <vt:lpstr>Simple Dark</vt:lpstr>
      <vt:lpstr>Utah’s Livestock Watering System</vt:lpstr>
      <vt:lpstr>Overview</vt:lpstr>
      <vt:lpstr>The Goal for Livestock Watering Systems</vt:lpstr>
      <vt:lpstr>Benefits of Solar Cattle Troughs</vt:lpstr>
      <vt:lpstr>Piping Water from Streams</vt:lpstr>
      <vt:lpstr>Key Benefits </vt:lpstr>
      <vt:lpstr> Now onto Grazing</vt:lpstr>
      <vt:lpstr>Grazing Management Strategies</vt:lpstr>
      <vt:lpstr>Grazing Efficiency</vt:lpstr>
      <vt:lpstr>Virtual Fencing</vt:lpstr>
      <vt:lpstr>Next Steps</vt:lpstr>
      <vt:lpstr>Conclusion</vt:lpstr>
      <vt:lpstr>Questions and Discussions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>Ray Ledgerwood</dc:creator>
  <cp:lastModifiedBy>Ray Ledgerwood</cp:lastModifiedBy>
  <cp:revision>1</cp:revision>
  <dcterms:modified xsi:type="dcterms:W3CDTF">2024-09-26T15:12:04Z</dcterms:modified>
</cp:coreProperties>
</file>